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BF"/>
    <a:srgbClr val="4C5792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B5F7A-6D05-42F2-B4E3-6E3820D0C18C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50852-6C52-4BFB-9AB4-E7D0D37FC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2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4DEA4-7125-4C47-A4D5-2E324E4FA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E9E710-D2AB-4245-82E5-7AFC1439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038518-294E-4AE0-A7F8-A173D241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D01-12BA-47B9-9FBD-DAC2256E17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1E1537-535D-4120-9875-30967692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3306F-4851-4071-9FA1-EBECC7D3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C130-E0F4-4031-BE0F-318DE5D0D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D60D6-DBD1-4B1F-B5BA-84277CFE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E127AF-4B85-449E-8E61-75DE337C0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AFEFFE-9350-4781-93C0-62B2B736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D01-12BA-47B9-9FBD-DAC2256E17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832C21-FE05-4F0A-924A-6FCBDB62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954A44-25C2-472F-A494-681A68C1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C130-E0F4-4031-BE0F-318DE5D0D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4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AAB200-8993-4C3A-B52B-F32999B13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E1BFC5-203D-48B4-8344-EBFF69BC2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6954A8-D18D-4CE6-BB2E-641A003C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D01-12BA-47B9-9FBD-DAC2256E17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328FC-97C8-44E5-89E3-4EE0649C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9F1109-4D9B-4A8F-A88A-5E16C27B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C130-E0F4-4031-BE0F-318DE5D0D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5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6BAC4-E019-472E-AB49-3929B1440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B7840-BC2E-4A46-90F3-103723800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76B363-D311-4650-86B4-4694444B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D01-12BA-47B9-9FBD-DAC2256E17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706DE-BF97-4B68-BB0E-AF349BD7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371BB-B314-4FEB-B422-57274758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C130-E0F4-4031-BE0F-318DE5D0D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23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48716-D89C-42F3-B113-937ED0C7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DFB90-4BC9-440C-B61C-3867D99B6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B6B04-0CE9-4D1B-9559-F47EBF89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D01-12BA-47B9-9FBD-DAC2256E17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2F3FD-B676-4F45-A7DF-072C29E1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A467D7-7469-4AD5-BAAA-04B5300D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C130-E0F4-4031-BE0F-318DE5D0D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9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9D757-12D8-46AA-8898-49D368F1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C7DB1C-9C4B-43A3-858F-DAC92CAD2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EA73EE-5E20-41EB-B02D-3F55F7E99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B83C71-0462-4662-BAD0-7F01FF817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D01-12BA-47B9-9FBD-DAC2256E17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B49227-110F-45A7-A7FE-FB5B2229D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2EEABA-1DF5-446D-B648-2A17F295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C130-E0F4-4031-BE0F-318DE5D0D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8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03D65-5E44-44CC-87C2-40D4D125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7FF886-42F6-4F9E-B44F-FEBABAB99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8EDA77-6A96-45BC-9CAA-89432B8A3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D2BF38-E4C9-4F58-9F27-CCBD8E884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8A6E66-B1DA-4280-B29A-AFC8A624F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8CA04A-60D2-4A82-8AB2-B8F68248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D01-12BA-47B9-9FBD-DAC2256E17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3DF5B9-E3FD-424C-BEBE-23B0CA61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A59CC2-1357-49F6-938D-061A8D35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C130-E0F4-4031-BE0F-318DE5D0D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0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3D14C-A3A5-45A6-9B19-36BA84D6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EFAA3A-E311-4EB0-BCFD-710FFEE9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D01-12BA-47B9-9FBD-DAC2256E17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A88782-3B2F-4494-BF66-944C54713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EE00E1-4804-4B27-AFC0-EBAE9740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C130-E0F4-4031-BE0F-318DE5D0D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6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FC3004-9C82-48AE-BB42-759E0331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D01-12BA-47B9-9FBD-DAC2256E17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9E73C9-4E93-48A5-91AD-BD071AFB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FB3163-1863-4C77-944C-E3DDC5C2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C130-E0F4-4031-BE0F-318DE5D0D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55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3960D-B726-49B7-884B-8375B9D1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14F15-7789-4995-8AFD-B38C7975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919D1D-8142-4C79-A07F-E4B0A0C71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09D95A-685A-458F-8F3C-E73BDAB24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D01-12BA-47B9-9FBD-DAC2256E17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022D45-C5FF-4789-9BD4-F3F06E47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7E5E5A-EB76-4142-B7E6-5E5898EF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C130-E0F4-4031-BE0F-318DE5D0D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7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8C1D5-9B75-48B6-B211-4493870F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136103-0A82-4447-947F-A7D5A842C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7F3738-4D52-40F2-9A87-1F617672D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3BB5C-23BB-4F71-A7E7-4735CEB8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D01-12BA-47B9-9FBD-DAC2256E17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BE6E1F-A3A0-41D8-B81A-5EB15522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AB0AA1-A5DF-40E5-A749-E878AFE9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C130-E0F4-4031-BE0F-318DE5D0D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1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53A02-B0E7-46FA-AA42-83A42049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85962C-4338-4A3C-8246-61D66FBB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0D711E-2190-4428-8A2E-9C8FF19E2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DFD01-12BA-47B9-9FBD-DAC2256E17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9D4590-DE2A-41C1-A225-126967B54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297D1-93BC-40AF-A778-9D10928DF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4C130-E0F4-4031-BE0F-318DE5D0D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ceroos.ru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ceroos.ru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ceroos.ru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ceroos.ru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ceroos.ru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ceroos.ru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ceroos.ru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ceroos.ru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ceroos.ru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ceroos.ru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ceroos.ru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ceroos.ru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A56AB-DA8D-4203-ACBD-8E420DFCC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7495" y="3118032"/>
            <a:ext cx="5221418" cy="1401448"/>
          </a:xfrm>
        </p:spPr>
        <p:txBody>
          <a:bodyPr anchor="t">
            <a:normAutofit/>
          </a:bodyPr>
          <a:lstStyle/>
          <a:p>
            <a:pPr algn="l"/>
            <a:r>
              <a:rPr lang="ru-RU" sz="4400" b="1" dirty="0">
                <a:solidFill>
                  <a:srgbClr val="4C5792"/>
                </a:solidFill>
                <a:latin typeface="a_AvanteInt" panose="020B0302020202020204" pitchFamily="34" charset="-52"/>
              </a:rPr>
              <a:t>ЩИТЫ И СИТИБОРДЫ</a:t>
            </a:r>
          </a:p>
        </p:txBody>
      </p:sp>
      <p:pic>
        <p:nvPicPr>
          <p:cNvPr id="1026" name="Рисунок 1" descr="Graphic1">
            <a:extLst>
              <a:ext uri="{FF2B5EF4-FFF2-40B4-BE49-F238E27FC236}">
                <a16:creationId xmlns:a16="http://schemas.microsoft.com/office/drawing/2014/main" id="{2E8DC8BB-B061-4471-93F6-51D7BE7BA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92" y="5805411"/>
            <a:ext cx="6286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9">
            <a:extLst>
              <a:ext uri="{FF2B5EF4-FFF2-40B4-BE49-F238E27FC236}">
                <a16:creationId xmlns:a16="http://schemas.microsoft.com/office/drawing/2014/main" id="{F63FBF9A-1905-4A6B-9A8A-F00F4F26C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938" y="6503693"/>
            <a:ext cx="65002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142007, Московская область, г. Домодедово, </a:t>
            </a:r>
            <a:r>
              <a:rPr kumimoji="0" lang="ru-RU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мкрн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Авиационный, пр. Ак. Туполева, 2, т/ф. 723-10-76, (49679) 2-71-37 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mail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info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@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iceroos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.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ru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4377CB-7A2C-4725-83E2-B74DA62CF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7" y="998215"/>
            <a:ext cx="4861570" cy="486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8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9BFE863-8437-4771-9310-B5B309BB0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903629"/>
              </p:ext>
            </p:extLst>
          </p:nvPr>
        </p:nvGraphicFramePr>
        <p:xfrm>
          <a:off x="526096" y="436090"/>
          <a:ext cx="7845547" cy="142183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740332">
                  <a:extLst>
                    <a:ext uri="{9D8B030D-6E8A-4147-A177-3AD203B41FA5}">
                      <a16:colId xmlns:a16="http://schemas.microsoft.com/office/drawing/2014/main" val="1828745652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2106574055"/>
                    </a:ext>
                  </a:extLst>
                </a:gridCol>
                <a:gridCol w="2189137">
                  <a:extLst>
                    <a:ext uri="{9D8B030D-6E8A-4147-A177-3AD203B41FA5}">
                      <a16:colId xmlns:a16="http://schemas.microsoft.com/office/drawing/2014/main" val="1567007627"/>
                    </a:ext>
                  </a:extLst>
                </a:gridCol>
                <a:gridCol w="1634201">
                  <a:extLst>
                    <a:ext uri="{9D8B030D-6E8A-4147-A177-3AD203B41FA5}">
                      <a16:colId xmlns:a16="http://schemas.microsoft.com/office/drawing/2014/main" val="2611544667"/>
                    </a:ext>
                  </a:extLst>
                </a:gridCol>
                <a:gridCol w="1660125">
                  <a:extLst>
                    <a:ext uri="{9D8B030D-6E8A-4147-A177-3AD203B41FA5}">
                      <a16:colId xmlns:a16="http://schemas.microsoft.com/office/drawing/2014/main" val="3088736286"/>
                    </a:ext>
                  </a:extLst>
                </a:gridCol>
              </a:tblGrid>
              <a:tr h="69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NN щита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Тип конструкции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 размещения, мес. (руб.)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Конструкция/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Размер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Адрес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444189"/>
                  </a:ext>
                </a:extLst>
              </a:tr>
              <a:tr h="3420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8А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287.Ситиборд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24 000р.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Ситиборд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3,7х2,7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Домодедово, ул. Корнеева 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0262216"/>
                  </a:ext>
                </a:extLst>
              </a:tr>
              <a:tr h="3884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8Б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287.Ситиборд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22 000р.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Ситиборд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3,7х2,7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3920012"/>
                  </a:ext>
                </a:extLst>
              </a:tr>
            </a:tbl>
          </a:graphicData>
        </a:graphic>
      </p:graphicFrame>
      <p:pic>
        <p:nvPicPr>
          <p:cNvPr id="4" name="Рисунок 1" descr="Graphic1">
            <a:extLst>
              <a:ext uri="{FF2B5EF4-FFF2-40B4-BE49-F238E27FC236}">
                <a16:creationId xmlns:a16="http://schemas.microsoft.com/office/drawing/2014/main" id="{B68CB1DF-D994-44F6-97B8-B60F9C22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92" y="5805411"/>
            <a:ext cx="6286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D9CAAEB8-804E-4BAA-AC2D-1D1332822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938" y="6503693"/>
            <a:ext cx="65002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142007, Московская область, г. Домодедово, </a:t>
            </a:r>
            <a:r>
              <a:rPr kumimoji="0" lang="ru-RU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мкрн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Авиационный, пр. Ак. Туполева, 2, т/ф. 723-10-76, (49679) 2-71-37 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mail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info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@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iceroos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.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ru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DC9C90-6837-4131-9832-95F7FD3E21D4}"/>
              </a:ext>
            </a:extLst>
          </p:cNvPr>
          <p:cNvSpPr/>
          <p:nvPr/>
        </p:nvSpPr>
        <p:spPr>
          <a:xfrm>
            <a:off x="526096" y="2478049"/>
            <a:ext cx="804912" cy="2840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/>
              <a:t>8Б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646A2C-BD3E-40B3-A496-EFCDB7B7F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6096" y="2952958"/>
            <a:ext cx="4205307" cy="31539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E209F3A-5705-45E0-841B-FEC5109A02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27" y="2952958"/>
            <a:ext cx="4228412" cy="315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14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9BFE863-8437-4771-9310-B5B309BB0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963274"/>
              </p:ext>
            </p:extLst>
          </p:nvPr>
        </p:nvGraphicFramePr>
        <p:xfrm>
          <a:off x="526096" y="436090"/>
          <a:ext cx="7845547" cy="142183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740332">
                  <a:extLst>
                    <a:ext uri="{9D8B030D-6E8A-4147-A177-3AD203B41FA5}">
                      <a16:colId xmlns:a16="http://schemas.microsoft.com/office/drawing/2014/main" val="1828745652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2106574055"/>
                    </a:ext>
                  </a:extLst>
                </a:gridCol>
                <a:gridCol w="2189137">
                  <a:extLst>
                    <a:ext uri="{9D8B030D-6E8A-4147-A177-3AD203B41FA5}">
                      <a16:colId xmlns:a16="http://schemas.microsoft.com/office/drawing/2014/main" val="1567007627"/>
                    </a:ext>
                  </a:extLst>
                </a:gridCol>
                <a:gridCol w="1634201">
                  <a:extLst>
                    <a:ext uri="{9D8B030D-6E8A-4147-A177-3AD203B41FA5}">
                      <a16:colId xmlns:a16="http://schemas.microsoft.com/office/drawing/2014/main" val="2611544667"/>
                    </a:ext>
                  </a:extLst>
                </a:gridCol>
                <a:gridCol w="1660125">
                  <a:extLst>
                    <a:ext uri="{9D8B030D-6E8A-4147-A177-3AD203B41FA5}">
                      <a16:colId xmlns:a16="http://schemas.microsoft.com/office/drawing/2014/main" val="3088736286"/>
                    </a:ext>
                  </a:extLst>
                </a:gridCol>
              </a:tblGrid>
              <a:tr h="69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NN щита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Тип конструкции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 размещения, мес. (руб.)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Конструкция/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Размер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Адрес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444189"/>
                  </a:ext>
                </a:extLst>
              </a:tr>
              <a:tr h="3420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9А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286.Ситиборд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24 000р.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Ситиборд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3,7х2,7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Домодедово, ул. Корнеева 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0262216"/>
                  </a:ext>
                </a:extLst>
              </a:tr>
              <a:tr h="3884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9Б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286.Ситиборд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22 000р.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Ситиборд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3,7х2,7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3920012"/>
                  </a:ext>
                </a:extLst>
              </a:tr>
            </a:tbl>
          </a:graphicData>
        </a:graphic>
      </p:graphicFrame>
      <p:pic>
        <p:nvPicPr>
          <p:cNvPr id="4" name="Рисунок 1" descr="Graphic1">
            <a:extLst>
              <a:ext uri="{FF2B5EF4-FFF2-40B4-BE49-F238E27FC236}">
                <a16:creationId xmlns:a16="http://schemas.microsoft.com/office/drawing/2014/main" id="{B68CB1DF-D994-44F6-97B8-B60F9C22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92" y="5805411"/>
            <a:ext cx="6286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D9CAAEB8-804E-4BAA-AC2D-1D1332822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938" y="6503693"/>
            <a:ext cx="65002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142007, Московская область, г. Домодедово, </a:t>
            </a:r>
            <a:r>
              <a:rPr kumimoji="0" lang="ru-RU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мкрн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Авиационный, пр. Ак. Туполева, 2, т/ф. 723-10-76, (49679) 2-71-37 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mail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info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@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iceroos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.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ru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DC9C90-6837-4131-9832-95F7FD3E21D4}"/>
              </a:ext>
            </a:extLst>
          </p:cNvPr>
          <p:cNvSpPr/>
          <p:nvPr/>
        </p:nvSpPr>
        <p:spPr>
          <a:xfrm>
            <a:off x="526096" y="2220596"/>
            <a:ext cx="804912" cy="2840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/>
              <a:t>9Б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418A96-D56A-4E65-B357-414DEE0E19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6096" y="2638273"/>
            <a:ext cx="4113424" cy="30850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D1F81E-5985-43A6-B623-2F3D54D423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32" y="2638272"/>
            <a:ext cx="4136027" cy="308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6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A56AB-DA8D-4203-ACBD-8E420DFCC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004" y="4619810"/>
            <a:ext cx="8826384" cy="949272"/>
          </a:xfrm>
        </p:spPr>
        <p:txBody>
          <a:bodyPr anchor="t">
            <a:normAutofit/>
          </a:bodyPr>
          <a:lstStyle/>
          <a:p>
            <a:pPr algn="l"/>
            <a:r>
              <a:rPr lang="ru-RU" sz="4400" b="1" dirty="0">
                <a:solidFill>
                  <a:srgbClr val="4C5792"/>
                </a:solidFill>
                <a:latin typeface="a_AvanteInt" panose="020B0302020202020204" pitchFamily="34" charset="-52"/>
              </a:rPr>
              <a:t>Будем рады сотрудничеству !</a:t>
            </a:r>
          </a:p>
        </p:txBody>
      </p:sp>
      <p:pic>
        <p:nvPicPr>
          <p:cNvPr id="1026" name="Рисунок 1" descr="Graphic1">
            <a:extLst>
              <a:ext uri="{FF2B5EF4-FFF2-40B4-BE49-F238E27FC236}">
                <a16:creationId xmlns:a16="http://schemas.microsoft.com/office/drawing/2014/main" id="{2E8DC8BB-B061-4471-93F6-51D7BE7BA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92" y="5805411"/>
            <a:ext cx="6286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9">
            <a:extLst>
              <a:ext uri="{FF2B5EF4-FFF2-40B4-BE49-F238E27FC236}">
                <a16:creationId xmlns:a16="http://schemas.microsoft.com/office/drawing/2014/main" id="{F63FBF9A-1905-4A6B-9A8A-F00F4F26C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938" y="6503693"/>
            <a:ext cx="65002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142007, Московская область, г. Домодедово, </a:t>
            </a:r>
            <a:r>
              <a:rPr kumimoji="0" lang="ru-RU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мкрн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Авиационный, пр. Ак. Туполева, 2, т/ф. 723-10-76, (49679) 2-71-37 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mail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info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@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iceroos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.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ru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A347C5-4DAE-4F87-84DD-C4FB46096EB0}"/>
              </a:ext>
            </a:extLst>
          </p:cNvPr>
          <p:cNvSpPr/>
          <p:nvPr/>
        </p:nvSpPr>
        <p:spPr>
          <a:xfrm>
            <a:off x="5584938" y="1099945"/>
            <a:ext cx="6393354" cy="3283536"/>
          </a:xfrm>
          <a:prstGeom prst="rect">
            <a:avLst/>
          </a:prstGeom>
          <a:solidFill>
            <a:srgbClr val="007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Реклама на щитах и </a:t>
            </a:r>
            <a:r>
              <a:rPr lang="ru-RU" dirty="0" err="1"/>
              <a:t>ситибордах</a:t>
            </a:r>
            <a:r>
              <a:rPr lang="ru-RU" dirty="0"/>
              <a:t> – один из самых эффективных видов наружной рекламы. Своей масштабностью наши рекламные конструкции позволяют добиться узнаваемости рекламируемого продукта у большого количества потенциальных покупателей.</a:t>
            </a:r>
          </a:p>
          <a:p>
            <a:r>
              <a:rPr lang="ru-RU" dirty="0"/>
              <a:t>Наши рекламные конструкции расположены в наиболее выгодных местах г. Домодедово и на ближайших трассах. Что немаловажно, все наши щиты и </a:t>
            </a:r>
            <a:r>
              <a:rPr lang="ru-RU" dirty="0" err="1"/>
              <a:t>ситиборды</a:t>
            </a:r>
            <a:r>
              <a:rPr lang="ru-RU" dirty="0"/>
              <a:t> имеют подсветку – Вашу рекламу увидят все !!! </a:t>
            </a:r>
          </a:p>
          <a:p>
            <a:r>
              <a:rPr lang="ru-RU" dirty="0"/>
              <a:t>+7-495-723-10-76</a:t>
            </a:r>
          </a:p>
          <a:p>
            <a:r>
              <a:rPr lang="en-US" dirty="0"/>
              <a:t>info@iceroos.ru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6CEC0E-4F8C-4362-9565-B2ED2C460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3" y="1099945"/>
            <a:ext cx="4297163" cy="328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6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9BFE863-8437-4771-9310-B5B309BB0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80776"/>
              </p:ext>
            </p:extLst>
          </p:nvPr>
        </p:nvGraphicFramePr>
        <p:xfrm>
          <a:off x="526096" y="436090"/>
          <a:ext cx="7845547" cy="140930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740332">
                  <a:extLst>
                    <a:ext uri="{9D8B030D-6E8A-4147-A177-3AD203B41FA5}">
                      <a16:colId xmlns:a16="http://schemas.microsoft.com/office/drawing/2014/main" val="1828745652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2106574055"/>
                    </a:ext>
                  </a:extLst>
                </a:gridCol>
                <a:gridCol w="2189137">
                  <a:extLst>
                    <a:ext uri="{9D8B030D-6E8A-4147-A177-3AD203B41FA5}">
                      <a16:colId xmlns:a16="http://schemas.microsoft.com/office/drawing/2014/main" val="1567007627"/>
                    </a:ext>
                  </a:extLst>
                </a:gridCol>
                <a:gridCol w="1470803">
                  <a:extLst>
                    <a:ext uri="{9D8B030D-6E8A-4147-A177-3AD203B41FA5}">
                      <a16:colId xmlns:a16="http://schemas.microsoft.com/office/drawing/2014/main" val="2611544667"/>
                    </a:ext>
                  </a:extLst>
                </a:gridCol>
                <a:gridCol w="1823523">
                  <a:extLst>
                    <a:ext uri="{9D8B030D-6E8A-4147-A177-3AD203B41FA5}">
                      <a16:colId xmlns:a16="http://schemas.microsoft.com/office/drawing/2014/main" val="3088736286"/>
                    </a:ext>
                  </a:extLst>
                </a:gridCol>
              </a:tblGrid>
              <a:tr h="678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NN щита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Тип конструкции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 размещения, мес. (руб.)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Конструкция/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Размер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Адрес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444189"/>
                  </a:ext>
                </a:extLst>
              </a:tr>
              <a:tr h="342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267. У Храма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25 000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Щит 3х6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г. Домодедово, </a:t>
                      </a:r>
                      <a:r>
                        <a:rPr lang="ru-RU" sz="1100" dirty="0" err="1">
                          <a:effectLst/>
                        </a:rPr>
                        <a:t>мкр</a:t>
                      </a:r>
                      <a:r>
                        <a:rPr lang="ru-RU" sz="1100" dirty="0">
                          <a:effectLst/>
                        </a:rPr>
                        <a:t>. Авиационный, пр-т Туполева 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262216"/>
                  </a:ext>
                </a:extLst>
              </a:tr>
              <a:tr h="388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267. У Храма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22 000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Щит 3х6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920012"/>
                  </a:ext>
                </a:extLst>
              </a:tr>
            </a:tbl>
          </a:graphicData>
        </a:graphic>
      </p:graphicFrame>
      <p:pic>
        <p:nvPicPr>
          <p:cNvPr id="4" name="Рисунок 1" descr="Graphic1">
            <a:extLst>
              <a:ext uri="{FF2B5EF4-FFF2-40B4-BE49-F238E27FC236}">
                <a16:creationId xmlns:a16="http://schemas.microsoft.com/office/drawing/2014/main" id="{B68CB1DF-D994-44F6-97B8-B60F9C22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92" y="5805411"/>
            <a:ext cx="6286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D9CAAEB8-804E-4BAA-AC2D-1D1332822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938" y="6503693"/>
            <a:ext cx="65002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142007, Московская область, г. Домодедово, </a:t>
            </a:r>
            <a:r>
              <a:rPr kumimoji="0" lang="ru-RU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мкрн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Авиационный, пр. Ак. Туполева, 2, т/ф. 723-10-76, (49679) 2-71-37 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mail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info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@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iceroos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.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ru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7D74DD-86B6-4D5E-8F6A-AFFAAF78B8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1"/>
          <a:stretch/>
        </p:blipFill>
        <p:spPr>
          <a:xfrm>
            <a:off x="482350" y="2875577"/>
            <a:ext cx="2949198" cy="26381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C93532-3E84-464D-B6DF-475376F26F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r="10746"/>
          <a:stretch/>
        </p:blipFill>
        <p:spPr>
          <a:xfrm>
            <a:off x="3901840" y="2875577"/>
            <a:ext cx="3023042" cy="263817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35827A-23F6-4F3B-9AB9-BF5D518A05D1}"/>
              </a:ext>
            </a:extLst>
          </p:cNvPr>
          <p:cNvSpPr/>
          <p:nvPr/>
        </p:nvSpPr>
        <p:spPr>
          <a:xfrm>
            <a:off x="482350" y="2460293"/>
            <a:ext cx="521469" cy="2840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/>
              <a:t>3А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DC9C90-6837-4131-9832-95F7FD3E21D4}"/>
              </a:ext>
            </a:extLst>
          </p:cNvPr>
          <p:cNvSpPr/>
          <p:nvPr/>
        </p:nvSpPr>
        <p:spPr>
          <a:xfrm>
            <a:off x="3901840" y="2460293"/>
            <a:ext cx="521469" cy="2840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/>
              <a:t>3Б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5D0BC6-B0B5-424F-80D1-9A22285866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7" b="9147"/>
          <a:stretch/>
        </p:blipFill>
        <p:spPr>
          <a:xfrm>
            <a:off x="7128311" y="2875577"/>
            <a:ext cx="4849982" cy="26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3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9BFE863-8437-4771-9310-B5B309BB0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425780"/>
              </p:ext>
            </p:extLst>
          </p:nvPr>
        </p:nvGraphicFramePr>
        <p:xfrm>
          <a:off x="526096" y="436090"/>
          <a:ext cx="7845547" cy="140930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740332">
                  <a:extLst>
                    <a:ext uri="{9D8B030D-6E8A-4147-A177-3AD203B41FA5}">
                      <a16:colId xmlns:a16="http://schemas.microsoft.com/office/drawing/2014/main" val="1828745652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2106574055"/>
                    </a:ext>
                  </a:extLst>
                </a:gridCol>
                <a:gridCol w="2189137">
                  <a:extLst>
                    <a:ext uri="{9D8B030D-6E8A-4147-A177-3AD203B41FA5}">
                      <a16:colId xmlns:a16="http://schemas.microsoft.com/office/drawing/2014/main" val="1567007627"/>
                    </a:ext>
                  </a:extLst>
                </a:gridCol>
                <a:gridCol w="1470803">
                  <a:extLst>
                    <a:ext uri="{9D8B030D-6E8A-4147-A177-3AD203B41FA5}">
                      <a16:colId xmlns:a16="http://schemas.microsoft.com/office/drawing/2014/main" val="2611544667"/>
                    </a:ext>
                  </a:extLst>
                </a:gridCol>
                <a:gridCol w="1823523">
                  <a:extLst>
                    <a:ext uri="{9D8B030D-6E8A-4147-A177-3AD203B41FA5}">
                      <a16:colId xmlns:a16="http://schemas.microsoft.com/office/drawing/2014/main" val="3088736286"/>
                    </a:ext>
                  </a:extLst>
                </a:gridCol>
              </a:tblGrid>
              <a:tr h="678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NN щита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Тип конструкции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 размещения, мес. (руб.)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Конструкция/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Размер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Адрес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444189"/>
                  </a:ext>
                </a:extLst>
              </a:tr>
              <a:tr h="342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10А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362. Рекламный щит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15 000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Щит 3х4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г.  Домодедово,  а/д Взлетная - Авиационная,  км 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262216"/>
                  </a:ext>
                </a:extLst>
              </a:tr>
              <a:tr h="388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10Б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362. Рекламный щит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12 000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Щит 3х4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920012"/>
                  </a:ext>
                </a:extLst>
              </a:tr>
            </a:tbl>
          </a:graphicData>
        </a:graphic>
      </p:graphicFrame>
      <p:pic>
        <p:nvPicPr>
          <p:cNvPr id="4" name="Рисунок 1" descr="Graphic1">
            <a:extLst>
              <a:ext uri="{FF2B5EF4-FFF2-40B4-BE49-F238E27FC236}">
                <a16:creationId xmlns:a16="http://schemas.microsoft.com/office/drawing/2014/main" id="{B68CB1DF-D994-44F6-97B8-B60F9C22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92" y="5805411"/>
            <a:ext cx="6286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D9CAAEB8-804E-4BAA-AC2D-1D1332822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938" y="6503693"/>
            <a:ext cx="65002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142007, Московская область, г. Домодедово, </a:t>
            </a:r>
            <a:r>
              <a:rPr kumimoji="0" lang="ru-RU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мкрн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Авиационный, пр. Ак. Туполева, 2, т/ф. 723-10-76, (49679) 2-71-37 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mail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info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@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iceroos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.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ru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35827A-23F6-4F3B-9AB9-BF5D518A05D1}"/>
              </a:ext>
            </a:extLst>
          </p:cNvPr>
          <p:cNvSpPr/>
          <p:nvPr/>
        </p:nvSpPr>
        <p:spPr>
          <a:xfrm>
            <a:off x="482350" y="2460293"/>
            <a:ext cx="804912" cy="2840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/>
              <a:t>10А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DC9C90-6837-4131-9832-95F7FD3E21D4}"/>
              </a:ext>
            </a:extLst>
          </p:cNvPr>
          <p:cNvSpPr/>
          <p:nvPr/>
        </p:nvSpPr>
        <p:spPr>
          <a:xfrm>
            <a:off x="3901840" y="2460293"/>
            <a:ext cx="804912" cy="2840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/>
              <a:t>10Б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DB60FA-1AFD-4D71-A67A-1C8480838F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0" y="2928010"/>
            <a:ext cx="3220823" cy="27667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302332-773D-4A48-8676-7ECA246BA0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9" r="3372"/>
          <a:stretch/>
        </p:blipFill>
        <p:spPr>
          <a:xfrm>
            <a:off x="3901840" y="2928010"/>
            <a:ext cx="2984680" cy="27667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479D4C-2A44-46F1-95FF-327107DB3C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" b="15474"/>
          <a:stretch/>
        </p:blipFill>
        <p:spPr>
          <a:xfrm>
            <a:off x="7119867" y="2928010"/>
            <a:ext cx="4753347" cy="27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6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9BFE863-8437-4771-9310-B5B309BB0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385089"/>
              </p:ext>
            </p:extLst>
          </p:nvPr>
        </p:nvGraphicFramePr>
        <p:xfrm>
          <a:off x="526096" y="436090"/>
          <a:ext cx="7845547" cy="140930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740332">
                  <a:extLst>
                    <a:ext uri="{9D8B030D-6E8A-4147-A177-3AD203B41FA5}">
                      <a16:colId xmlns:a16="http://schemas.microsoft.com/office/drawing/2014/main" val="1828745652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2106574055"/>
                    </a:ext>
                  </a:extLst>
                </a:gridCol>
                <a:gridCol w="2189137">
                  <a:extLst>
                    <a:ext uri="{9D8B030D-6E8A-4147-A177-3AD203B41FA5}">
                      <a16:colId xmlns:a16="http://schemas.microsoft.com/office/drawing/2014/main" val="1567007627"/>
                    </a:ext>
                  </a:extLst>
                </a:gridCol>
                <a:gridCol w="1470803">
                  <a:extLst>
                    <a:ext uri="{9D8B030D-6E8A-4147-A177-3AD203B41FA5}">
                      <a16:colId xmlns:a16="http://schemas.microsoft.com/office/drawing/2014/main" val="2611544667"/>
                    </a:ext>
                  </a:extLst>
                </a:gridCol>
                <a:gridCol w="1823523">
                  <a:extLst>
                    <a:ext uri="{9D8B030D-6E8A-4147-A177-3AD203B41FA5}">
                      <a16:colId xmlns:a16="http://schemas.microsoft.com/office/drawing/2014/main" val="3088736286"/>
                    </a:ext>
                  </a:extLst>
                </a:gridCol>
              </a:tblGrid>
              <a:tr h="678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NN щита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Тип конструкции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 размещения, мес. (руб.)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Конструкция/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Размер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Адрес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444189"/>
                  </a:ext>
                </a:extLst>
              </a:tr>
              <a:tr h="342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12А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137. Рекламный щит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33 000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Щит 3х6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Домодедово, Каширское ш., напротив стр. 103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0262216"/>
                  </a:ext>
                </a:extLst>
              </a:tr>
              <a:tr h="388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12Б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137. Рекламный щит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30 000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Щит 3х6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3920012"/>
                  </a:ext>
                </a:extLst>
              </a:tr>
            </a:tbl>
          </a:graphicData>
        </a:graphic>
      </p:graphicFrame>
      <p:pic>
        <p:nvPicPr>
          <p:cNvPr id="4" name="Рисунок 1" descr="Graphic1">
            <a:extLst>
              <a:ext uri="{FF2B5EF4-FFF2-40B4-BE49-F238E27FC236}">
                <a16:creationId xmlns:a16="http://schemas.microsoft.com/office/drawing/2014/main" id="{B68CB1DF-D994-44F6-97B8-B60F9C22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92" y="5805411"/>
            <a:ext cx="6286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D9CAAEB8-804E-4BAA-AC2D-1D1332822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938" y="6503693"/>
            <a:ext cx="65002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142007, Московская область, г. Домодедово, </a:t>
            </a:r>
            <a:r>
              <a:rPr kumimoji="0" lang="ru-RU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мкрн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Авиационный, пр. Ак. Туполева, 2, т/ф. 723-10-76, (49679) 2-71-37 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mail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info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@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iceroos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.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ru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35827A-23F6-4F3B-9AB9-BF5D518A05D1}"/>
              </a:ext>
            </a:extLst>
          </p:cNvPr>
          <p:cNvSpPr/>
          <p:nvPr/>
        </p:nvSpPr>
        <p:spPr>
          <a:xfrm>
            <a:off x="482350" y="2460293"/>
            <a:ext cx="804912" cy="2840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/>
              <a:t>12А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DC9C90-6837-4131-9832-95F7FD3E21D4}"/>
              </a:ext>
            </a:extLst>
          </p:cNvPr>
          <p:cNvSpPr/>
          <p:nvPr/>
        </p:nvSpPr>
        <p:spPr>
          <a:xfrm>
            <a:off x="3941164" y="2460293"/>
            <a:ext cx="804912" cy="2840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/>
              <a:t>12Б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ECE4FE-7D57-4265-87E2-4A2BBFFCF3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t="14054" r="41636" b="26077"/>
          <a:stretch/>
        </p:blipFill>
        <p:spPr>
          <a:xfrm rot="5400000">
            <a:off x="541772" y="2783516"/>
            <a:ext cx="2843342" cy="29621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539DF6C-3541-476F-A38C-5D376077FD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t="16186" r="47719" b="22982"/>
          <a:stretch/>
        </p:blipFill>
        <p:spPr>
          <a:xfrm rot="5400000">
            <a:off x="4124302" y="2617067"/>
            <a:ext cx="2843341" cy="32950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E79F56-F058-45BB-9FE3-5221FF105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36" y="2791890"/>
            <a:ext cx="3410443" cy="289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1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9BFE863-8437-4771-9310-B5B309BB0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038462"/>
              </p:ext>
            </p:extLst>
          </p:nvPr>
        </p:nvGraphicFramePr>
        <p:xfrm>
          <a:off x="526096" y="436090"/>
          <a:ext cx="7845547" cy="140930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740332">
                  <a:extLst>
                    <a:ext uri="{9D8B030D-6E8A-4147-A177-3AD203B41FA5}">
                      <a16:colId xmlns:a16="http://schemas.microsoft.com/office/drawing/2014/main" val="1828745652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2106574055"/>
                    </a:ext>
                  </a:extLst>
                </a:gridCol>
                <a:gridCol w="2189137">
                  <a:extLst>
                    <a:ext uri="{9D8B030D-6E8A-4147-A177-3AD203B41FA5}">
                      <a16:colId xmlns:a16="http://schemas.microsoft.com/office/drawing/2014/main" val="1567007627"/>
                    </a:ext>
                  </a:extLst>
                </a:gridCol>
                <a:gridCol w="1470803">
                  <a:extLst>
                    <a:ext uri="{9D8B030D-6E8A-4147-A177-3AD203B41FA5}">
                      <a16:colId xmlns:a16="http://schemas.microsoft.com/office/drawing/2014/main" val="2611544667"/>
                    </a:ext>
                  </a:extLst>
                </a:gridCol>
                <a:gridCol w="1823523">
                  <a:extLst>
                    <a:ext uri="{9D8B030D-6E8A-4147-A177-3AD203B41FA5}">
                      <a16:colId xmlns:a16="http://schemas.microsoft.com/office/drawing/2014/main" val="3088736286"/>
                    </a:ext>
                  </a:extLst>
                </a:gridCol>
              </a:tblGrid>
              <a:tr h="678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NN щита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Тип конструкции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 размещения, мес. (руб.)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Конструкция/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Размер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Адрес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444189"/>
                  </a:ext>
                </a:extLst>
              </a:tr>
              <a:tr h="3420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11А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163. Рекламный щит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30 000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Щит 3х6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Домодедово, Каширское ш., поворот на </a:t>
                      </a:r>
                      <a:r>
                        <a:rPr lang="ru-RU" sz="9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Востряково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0262216"/>
                  </a:ext>
                </a:extLst>
              </a:tr>
              <a:tr h="3884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11Б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163. Рекламный щит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27 000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Щит 3х6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3920012"/>
                  </a:ext>
                </a:extLst>
              </a:tr>
            </a:tbl>
          </a:graphicData>
        </a:graphic>
      </p:graphicFrame>
      <p:pic>
        <p:nvPicPr>
          <p:cNvPr id="4" name="Рисунок 1" descr="Graphic1">
            <a:extLst>
              <a:ext uri="{FF2B5EF4-FFF2-40B4-BE49-F238E27FC236}">
                <a16:creationId xmlns:a16="http://schemas.microsoft.com/office/drawing/2014/main" id="{B68CB1DF-D994-44F6-97B8-B60F9C22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92" y="5805411"/>
            <a:ext cx="6286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D9CAAEB8-804E-4BAA-AC2D-1D1332822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938" y="6503693"/>
            <a:ext cx="65002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142007, Московская область, г. Домодедово, </a:t>
            </a:r>
            <a:r>
              <a:rPr kumimoji="0" lang="ru-RU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мкрн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Авиационный, пр. Ак. Туполева, 2, т/ф. 723-10-76, (49679) 2-71-37 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mail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info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@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iceroos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.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ru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35827A-23F6-4F3B-9AB9-BF5D518A05D1}"/>
              </a:ext>
            </a:extLst>
          </p:cNvPr>
          <p:cNvSpPr/>
          <p:nvPr/>
        </p:nvSpPr>
        <p:spPr>
          <a:xfrm>
            <a:off x="482350" y="2460293"/>
            <a:ext cx="804912" cy="2840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/>
              <a:t>11А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DC9C90-6837-4131-9832-95F7FD3E21D4}"/>
              </a:ext>
            </a:extLst>
          </p:cNvPr>
          <p:cNvSpPr/>
          <p:nvPr/>
        </p:nvSpPr>
        <p:spPr>
          <a:xfrm>
            <a:off x="3901840" y="2460293"/>
            <a:ext cx="804912" cy="2840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/>
              <a:t>11Б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61744A-0500-4150-9875-FCA0E2FD82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11843"/>
          <a:stretch/>
        </p:blipFill>
        <p:spPr>
          <a:xfrm rot="10800000">
            <a:off x="482349" y="2904052"/>
            <a:ext cx="2634233" cy="26267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BA5AFE-3398-4A65-85E0-4C189E0876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 t="16787" r="24253" b="18139"/>
          <a:stretch/>
        </p:blipFill>
        <p:spPr>
          <a:xfrm rot="10800000">
            <a:off x="3901840" y="2904048"/>
            <a:ext cx="2814182" cy="26267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A04B95A-9528-48A2-8981-3D9506921F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37" y="2904051"/>
            <a:ext cx="4139409" cy="26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7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9BFE863-8437-4771-9310-B5B309BB0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912957"/>
              </p:ext>
            </p:extLst>
          </p:nvPr>
        </p:nvGraphicFramePr>
        <p:xfrm>
          <a:off x="526096" y="436090"/>
          <a:ext cx="7845547" cy="140930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740332">
                  <a:extLst>
                    <a:ext uri="{9D8B030D-6E8A-4147-A177-3AD203B41FA5}">
                      <a16:colId xmlns:a16="http://schemas.microsoft.com/office/drawing/2014/main" val="1828745652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2106574055"/>
                    </a:ext>
                  </a:extLst>
                </a:gridCol>
                <a:gridCol w="2189137">
                  <a:extLst>
                    <a:ext uri="{9D8B030D-6E8A-4147-A177-3AD203B41FA5}">
                      <a16:colId xmlns:a16="http://schemas.microsoft.com/office/drawing/2014/main" val="1567007627"/>
                    </a:ext>
                  </a:extLst>
                </a:gridCol>
                <a:gridCol w="1470803">
                  <a:extLst>
                    <a:ext uri="{9D8B030D-6E8A-4147-A177-3AD203B41FA5}">
                      <a16:colId xmlns:a16="http://schemas.microsoft.com/office/drawing/2014/main" val="2611544667"/>
                    </a:ext>
                  </a:extLst>
                </a:gridCol>
                <a:gridCol w="1823523">
                  <a:extLst>
                    <a:ext uri="{9D8B030D-6E8A-4147-A177-3AD203B41FA5}">
                      <a16:colId xmlns:a16="http://schemas.microsoft.com/office/drawing/2014/main" val="3088736286"/>
                    </a:ext>
                  </a:extLst>
                </a:gridCol>
              </a:tblGrid>
              <a:tr h="678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NN щита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Тип конструкции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 размещения, мес. (руб.)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Конструкция/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Размер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Адрес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444189"/>
                  </a:ext>
                </a:extLst>
              </a:tr>
              <a:tr h="3420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2А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278. Ситиборд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24 000р.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Ситиборд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3,7х2,7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Домодедово, </a:t>
                      </a:r>
                      <a:r>
                        <a:rPr lang="ru-RU" sz="9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мкр</a:t>
                      </a:r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Авиационный, Ильюшина 1а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0262216"/>
                  </a:ext>
                </a:extLst>
              </a:tr>
              <a:tr h="3884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2Б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278. Ситиборд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22 000р.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Ситиборд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3,7х2,7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3920012"/>
                  </a:ext>
                </a:extLst>
              </a:tr>
            </a:tbl>
          </a:graphicData>
        </a:graphic>
      </p:graphicFrame>
      <p:pic>
        <p:nvPicPr>
          <p:cNvPr id="4" name="Рисунок 1" descr="Graphic1">
            <a:extLst>
              <a:ext uri="{FF2B5EF4-FFF2-40B4-BE49-F238E27FC236}">
                <a16:creationId xmlns:a16="http://schemas.microsoft.com/office/drawing/2014/main" id="{B68CB1DF-D994-44F6-97B8-B60F9C22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92" y="5805411"/>
            <a:ext cx="6286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D9CAAEB8-804E-4BAA-AC2D-1D1332822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938" y="6503693"/>
            <a:ext cx="65002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142007, Московская область, г. Домодедово, </a:t>
            </a:r>
            <a:r>
              <a:rPr kumimoji="0" lang="ru-RU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мкрн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Авиационный, пр. Ак. Туполева, 2, т/ф. 723-10-76, (49679) 2-71-37 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mail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info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@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iceroos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.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ru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35827A-23F6-4F3B-9AB9-BF5D518A05D1}"/>
              </a:ext>
            </a:extLst>
          </p:cNvPr>
          <p:cNvSpPr/>
          <p:nvPr/>
        </p:nvSpPr>
        <p:spPr>
          <a:xfrm>
            <a:off x="482350" y="2460293"/>
            <a:ext cx="804912" cy="2840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/>
              <a:t>2А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DC9C90-6837-4131-9832-95F7FD3E21D4}"/>
              </a:ext>
            </a:extLst>
          </p:cNvPr>
          <p:cNvSpPr/>
          <p:nvPr/>
        </p:nvSpPr>
        <p:spPr>
          <a:xfrm>
            <a:off x="3901840" y="2460293"/>
            <a:ext cx="804912" cy="2840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/>
              <a:t>2Б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74755C-4736-409C-B4A9-A15A4684AC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r="26195" b="14193"/>
          <a:stretch/>
        </p:blipFill>
        <p:spPr>
          <a:xfrm>
            <a:off x="482350" y="2899230"/>
            <a:ext cx="3040355" cy="28924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EB1340-F018-4BF2-B95E-A5026772ED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" t="9235" r="22247" b="14144"/>
          <a:stretch/>
        </p:blipFill>
        <p:spPr>
          <a:xfrm>
            <a:off x="3901840" y="2899229"/>
            <a:ext cx="3147539" cy="28924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AE47779-B6B1-4C0C-AFA6-4FA0C1253F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475" t="61986" r="27623" b="8288"/>
          <a:stretch/>
        </p:blipFill>
        <p:spPr>
          <a:xfrm>
            <a:off x="7325140" y="2899229"/>
            <a:ext cx="4760005" cy="28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4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9BFE863-8437-4771-9310-B5B309BB0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907897"/>
              </p:ext>
            </p:extLst>
          </p:nvPr>
        </p:nvGraphicFramePr>
        <p:xfrm>
          <a:off x="526096" y="436090"/>
          <a:ext cx="7845547" cy="140930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740332">
                  <a:extLst>
                    <a:ext uri="{9D8B030D-6E8A-4147-A177-3AD203B41FA5}">
                      <a16:colId xmlns:a16="http://schemas.microsoft.com/office/drawing/2014/main" val="1828745652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2106574055"/>
                    </a:ext>
                  </a:extLst>
                </a:gridCol>
                <a:gridCol w="2189137">
                  <a:extLst>
                    <a:ext uri="{9D8B030D-6E8A-4147-A177-3AD203B41FA5}">
                      <a16:colId xmlns:a16="http://schemas.microsoft.com/office/drawing/2014/main" val="1567007627"/>
                    </a:ext>
                  </a:extLst>
                </a:gridCol>
                <a:gridCol w="1470803">
                  <a:extLst>
                    <a:ext uri="{9D8B030D-6E8A-4147-A177-3AD203B41FA5}">
                      <a16:colId xmlns:a16="http://schemas.microsoft.com/office/drawing/2014/main" val="2611544667"/>
                    </a:ext>
                  </a:extLst>
                </a:gridCol>
                <a:gridCol w="1823523">
                  <a:extLst>
                    <a:ext uri="{9D8B030D-6E8A-4147-A177-3AD203B41FA5}">
                      <a16:colId xmlns:a16="http://schemas.microsoft.com/office/drawing/2014/main" val="3088736286"/>
                    </a:ext>
                  </a:extLst>
                </a:gridCol>
              </a:tblGrid>
              <a:tr h="678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NN щита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Тип конструкции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 размещения, мес. (руб.)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Конструкция/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Размер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Адрес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444189"/>
                  </a:ext>
                </a:extLst>
              </a:tr>
              <a:tr h="3420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4А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265.Ситиборд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24 000р.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Ситиборд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3,7х2,7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Домодедово, </a:t>
                      </a:r>
                      <a:r>
                        <a:rPr lang="ru-RU" sz="9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мкр</a:t>
                      </a:r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Авиационный, пр-т Туполева 12</a:t>
                      </a:r>
                    </a:p>
                    <a:p>
                      <a:pPr algn="ctr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0262216"/>
                  </a:ext>
                </a:extLst>
              </a:tr>
              <a:tr h="3884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4Б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265.Ситиборд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22 000р.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Ситиборд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3,7х2,7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3920012"/>
                  </a:ext>
                </a:extLst>
              </a:tr>
            </a:tbl>
          </a:graphicData>
        </a:graphic>
      </p:graphicFrame>
      <p:pic>
        <p:nvPicPr>
          <p:cNvPr id="4" name="Рисунок 1" descr="Graphic1">
            <a:extLst>
              <a:ext uri="{FF2B5EF4-FFF2-40B4-BE49-F238E27FC236}">
                <a16:creationId xmlns:a16="http://schemas.microsoft.com/office/drawing/2014/main" id="{B68CB1DF-D994-44F6-97B8-B60F9C22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92" y="5805411"/>
            <a:ext cx="6286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D9CAAEB8-804E-4BAA-AC2D-1D1332822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938" y="6503693"/>
            <a:ext cx="65002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142007, Московская область, г. Домодедово, </a:t>
            </a:r>
            <a:r>
              <a:rPr kumimoji="0" lang="ru-RU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мкрн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Авиационный, пр. Ак. Туполева, 2, т/ф. 723-10-76, (49679) 2-71-37 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mail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info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@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iceroos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.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ru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35827A-23F6-4F3B-9AB9-BF5D518A05D1}"/>
              </a:ext>
            </a:extLst>
          </p:cNvPr>
          <p:cNvSpPr/>
          <p:nvPr/>
        </p:nvSpPr>
        <p:spPr>
          <a:xfrm>
            <a:off x="482350" y="2460293"/>
            <a:ext cx="804912" cy="2840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/>
              <a:t>4А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DC9C90-6837-4131-9832-95F7FD3E21D4}"/>
              </a:ext>
            </a:extLst>
          </p:cNvPr>
          <p:cNvSpPr/>
          <p:nvPr/>
        </p:nvSpPr>
        <p:spPr>
          <a:xfrm>
            <a:off x="3901840" y="2460293"/>
            <a:ext cx="804912" cy="2840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/>
              <a:t>4Б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8494EB-13EA-4A08-A87D-816257C931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/>
          <a:stretch/>
        </p:blipFill>
        <p:spPr>
          <a:xfrm>
            <a:off x="482350" y="3030812"/>
            <a:ext cx="3097801" cy="23191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7F6B28-34D4-4BBF-8F8D-667EC51635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4"/>
          <a:stretch/>
        </p:blipFill>
        <p:spPr>
          <a:xfrm>
            <a:off x="3866234" y="3030812"/>
            <a:ext cx="2826124" cy="23191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2E56B4-E87B-488F-BA22-9D4ECFD7BB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3"/>
          <a:stretch/>
        </p:blipFill>
        <p:spPr>
          <a:xfrm>
            <a:off x="7079670" y="3030812"/>
            <a:ext cx="4133623" cy="231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9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9BFE863-8437-4771-9310-B5B309BB0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496938"/>
              </p:ext>
            </p:extLst>
          </p:nvPr>
        </p:nvGraphicFramePr>
        <p:xfrm>
          <a:off x="526096" y="436090"/>
          <a:ext cx="7845547" cy="142183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740332">
                  <a:extLst>
                    <a:ext uri="{9D8B030D-6E8A-4147-A177-3AD203B41FA5}">
                      <a16:colId xmlns:a16="http://schemas.microsoft.com/office/drawing/2014/main" val="1828745652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2106574055"/>
                    </a:ext>
                  </a:extLst>
                </a:gridCol>
                <a:gridCol w="2189137">
                  <a:extLst>
                    <a:ext uri="{9D8B030D-6E8A-4147-A177-3AD203B41FA5}">
                      <a16:colId xmlns:a16="http://schemas.microsoft.com/office/drawing/2014/main" val="1567007627"/>
                    </a:ext>
                  </a:extLst>
                </a:gridCol>
                <a:gridCol w="1634201">
                  <a:extLst>
                    <a:ext uri="{9D8B030D-6E8A-4147-A177-3AD203B41FA5}">
                      <a16:colId xmlns:a16="http://schemas.microsoft.com/office/drawing/2014/main" val="2611544667"/>
                    </a:ext>
                  </a:extLst>
                </a:gridCol>
                <a:gridCol w="1660125">
                  <a:extLst>
                    <a:ext uri="{9D8B030D-6E8A-4147-A177-3AD203B41FA5}">
                      <a16:colId xmlns:a16="http://schemas.microsoft.com/office/drawing/2014/main" val="3088736286"/>
                    </a:ext>
                  </a:extLst>
                </a:gridCol>
              </a:tblGrid>
              <a:tr h="69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NN щита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Тип конструкции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 размещения, мес. (руб.)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Конструкция/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Размер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Адрес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444189"/>
                  </a:ext>
                </a:extLst>
              </a:tr>
              <a:tr h="3420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5А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623.Ситиборд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24 000р.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Ситиборд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3,7х2,7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Домодедово, Каширское ш., д.103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0262216"/>
                  </a:ext>
                </a:extLst>
              </a:tr>
              <a:tr h="3884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5Б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623.Ситиборд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22 000р.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Ситиборд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3,7х2,7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3920012"/>
                  </a:ext>
                </a:extLst>
              </a:tr>
            </a:tbl>
          </a:graphicData>
        </a:graphic>
      </p:graphicFrame>
      <p:pic>
        <p:nvPicPr>
          <p:cNvPr id="4" name="Рисунок 1" descr="Graphic1">
            <a:extLst>
              <a:ext uri="{FF2B5EF4-FFF2-40B4-BE49-F238E27FC236}">
                <a16:creationId xmlns:a16="http://schemas.microsoft.com/office/drawing/2014/main" id="{B68CB1DF-D994-44F6-97B8-B60F9C22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92" y="5805411"/>
            <a:ext cx="6286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D9CAAEB8-804E-4BAA-AC2D-1D1332822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938" y="6503693"/>
            <a:ext cx="65002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142007, Московская область, г. Домодедово, </a:t>
            </a:r>
            <a:r>
              <a:rPr kumimoji="0" lang="ru-RU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мкрн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Авиационный, пр. Ак. Туполева, 2, т/ф. 723-10-76, (49679) 2-71-37 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mail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info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@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iceroos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.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ru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35827A-23F6-4F3B-9AB9-BF5D518A05D1}"/>
              </a:ext>
            </a:extLst>
          </p:cNvPr>
          <p:cNvSpPr/>
          <p:nvPr/>
        </p:nvSpPr>
        <p:spPr>
          <a:xfrm>
            <a:off x="482350" y="2460293"/>
            <a:ext cx="804912" cy="2840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/>
              <a:t>5А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DC9C90-6837-4131-9832-95F7FD3E21D4}"/>
              </a:ext>
            </a:extLst>
          </p:cNvPr>
          <p:cNvSpPr/>
          <p:nvPr/>
        </p:nvSpPr>
        <p:spPr>
          <a:xfrm>
            <a:off x="3901840" y="2460293"/>
            <a:ext cx="804912" cy="2840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/>
              <a:t>5Б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926EAF-EA65-41DD-915A-0342517642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t="14070" r="24789" b="9164"/>
          <a:stretch/>
        </p:blipFill>
        <p:spPr>
          <a:xfrm rot="10800000">
            <a:off x="478767" y="2935388"/>
            <a:ext cx="2731311" cy="27428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074EA3-E739-49F0-888B-7AE09C7448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6" t="23112" r="32307" b="14008"/>
          <a:stretch/>
        </p:blipFill>
        <p:spPr>
          <a:xfrm rot="10800000">
            <a:off x="3901840" y="2935388"/>
            <a:ext cx="2982098" cy="2777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2D9D9F-D6D0-4665-9AEE-6B605521CC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2"/>
          <a:stretch/>
        </p:blipFill>
        <p:spPr>
          <a:xfrm>
            <a:off x="7324078" y="2935389"/>
            <a:ext cx="4281352" cy="274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4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9BFE863-8437-4771-9310-B5B309BB0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206848"/>
              </p:ext>
            </p:extLst>
          </p:nvPr>
        </p:nvGraphicFramePr>
        <p:xfrm>
          <a:off x="526096" y="436090"/>
          <a:ext cx="7845547" cy="142183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740332">
                  <a:extLst>
                    <a:ext uri="{9D8B030D-6E8A-4147-A177-3AD203B41FA5}">
                      <a16:colId xmlns:a16="http://schemas.microsoft.com/office/drawing/2014/main" val="1828745652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2106574055"/>
                    </a:ext>
                  </a:extLst>
                </a:gridCol>
                <a:gridCol w="2189137">
                  <a:extLst>
                    <a:ext uri="{9D8B030D-6E8A-4147-A177-3AD203B41FA5}">
                      <a16:colId xmlns:a16="http://schemas.microsoft.com/office/drawing/2014/main" val="1567007627"/>
                    </a:ext>
                  </a:extLst>
                </a:gridCol>
                <a:gridCol w="1634201">
                  <a:extLst>
                    <a:ext uri="{9D8B030D-6E8A-4147-A177-3AD203B41FA5}">
                      <a16:colId xmlns:a16="http://schemas.microsoft.com/office/drawing/2014/main" val="2611544667"/>
                    </a:ext>
                  </a:extLst>
                </a:gridCol>
                <a:gridCol w="1660125">
                  <a:extLst>
                    <a:ext uri="{9D8B030D-6E8A-4147-A177-3AD203B41FA5}">
                      <a16:colId xmlns:a16="http://schemas.microsoft.com/office/drawing/2014/main" val="3088736286"/>
                    </a:ext>
                  </a:extLst>
                </a:gridCol>
              </a:tblGrid>
              <a:tr h="69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NN щита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Тип конструкции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 размещения, мес. (руб.)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Конструкция/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Размер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Адрес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444189"/>
                  </a:ext>
                </a:extLst>
              </a:tr>
              <a:tr h="3420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7А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262.Ситиборд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24 000р.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Ситиборд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3,7х2,7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Домодедово, </a:t>
                      </a:r>
                      <a:r>
                        <a:rPr lang="ru-RU" sz="9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мкр</a:t>
                      </a:r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Авиационный, пр-т Туполева 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0262216"/>
                  </a:ext>
                </a:extLst>
              </a:tr>
              <a:tr h="3884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7Б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262.Ситиборд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22 000р.</a:t>
                      </a:r>
                    </a:p>
                  </a:txBody>
                  <a:tcPr marL="57505" marR="57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Ситиборд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3,7х2,7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3920012"/>
                  </a:ext>
                </a:extLst>
              </a:tr>
            </a:tbl>
          </a:graphicData>
        </a:graphic>
      </p:graphicFrame>
      <p:pic>
        <p:nvPicPr>
          <p:cNvPr id="4" name="Рисунок 1" descr="Graphic1">
            <a:extLst>
              <a:ext uri="{FF2B5EF4-FFF2-40B4-BE49-F238E27FC236}">
                <a16:creationId xmlns:a16="http://schemas.microsoft.com/office/drawing/2014/main" id="{B68CB1DF-D994-44F6-97B8-B60F9C22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92" y="5805411"/>
            <a:ext cx="6286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D9CAAEB8-804E-4BAA-AC2D-1D1332822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938" y="6503693"/>
            <a:ext cx="65002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142007, Московская область, г. Домодедово, </a:t>
            </a:r>
            <a:r>
              <a:rPr kumimoji="0" lang="ru-RU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мкрн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Авиационный, пр. Ак. Туполева, 2, т/ф. 723-10-76, (49679) 2-71-37 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mail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info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@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iceroos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.</a:t>
            </a:r>
            <a:r>
              <a:rPr kumimoji="0" lang="en-US" altLang="ru-RU" sz="900" b="0" i="0" u="none" strike="noStrike" cap="none" normalizeH="0" baseline="0" dirty="0" err="1">
                <a:ln>
                  <a:noFill/>
                </a:ln>
                <a:solidFill>
                  <a:srgbClr val="5F497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ru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35827A-23F6-4F3B-9AB9-BF5D518A05D1}"/>
              </a:ext>
            </a:extLst>
          </p:cNvPr>
          <p:cNvSpPr/>
          <p:nvPr/>
        </p:nvSpPr>
        <p:spPr>
          <a:xfrm>
            <a:off x="482350" y="2460293"/>
            <a:ext cx="804912" cy="2840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/>
              <a:t>7А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DC9C90-6837-4131-9832-95F7FD3E21D4}"/>
              </a:ext>
            </a:extLst>
          </p:cNvPr>
          <p:cNvSpPr/>
          <p:nvPr/>
        </p:nvSpPr>
        <p:spPr>
          <a:xfrm>
            <a:off x="3901840" y="2460293"/>
            <a:ext cx="804912" cy="2840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/>
              <a:t>7Б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706C91-9DC8-460F-9C35-9C4C2CA618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13113" r="13510"/>
          <a:stretch/>
        </p:blipFill>
        <p:spPr>
          <a:xfrm rot="10800000">
            <a:off x="482350" y="2960491"/>
            <a:ext cx="3143239" cy="26989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75FFA6-CCDD-42F7-BDDD-6212E665F4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1" t="24624" r="24235" b="14115"/>
          <a:stretch/>
        </p:blipFill>
        <p:spPr>
          <a:xfrm rot="10800000">
            <a:off x="3901840" y="2960491"/>
            <a:ext cx="3380727" cy="26989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B8FBBF6-1A86-4F54-B4F7-223CDA7EC2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 b="8802"/>
          <a:stretch/>
        </p:blipFill>
        <p:spPr>
          <a:xfrm>
            <a:off x="7521032" y="2960491"/>
            <a:ext cx="4339535" cy="26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01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1021</Words>
  <Application>Microsoft Office PowerPoint</Application>
  <PresentationFormat>Широкоэкранный</PresentationFormat>
  <Paragraphs>186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a_AvanteInt</vt:lpstr>
      <vt:lpstr>Arial</vt:lpstr>
      <vt:lpstr>Arial Narrow</vt:lpstr>
      <vt:lpstr>Calibri</vt:lpstr>
      <vt:lpstr>Calibri Light</vt:lpstr>
      <vt:lpstr>Times New Roman</vt:lpstr>
      <vt:lpstr>Тема Office</vt:lpstr>
      <vt:lpstr>ЩИТЫ И СИТИБОРДЫ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Будем рады сотрудничеству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ЩИТЫ И СИТИБОРДЫ</dc:title>
  <dc:creator>Моргунова Мария Станиславовна</dc:creator>
  <cp:lastModifiedBy>Моргунова Мария Станиславовна</cp:lastModifiedBy>
  <cp:revision>22</cp:revision>
  <dcterms:created xsi:type="dcterms:W3CDTF">2018-10-22T14:03:49Z</dcterms:created>
  <dcterms:modified xsi:type="dcterms:W3CDTF">2018-10-23T07:12:46Z</dcterms:modified>
</cp:coreProperties>
</file>